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01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74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958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27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971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41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073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44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2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96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46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73836-12A2-4AA6-951B-B8A9FC0F4685}" type="datetimeFigureOut">
              <a:rPr lang="ru-RU" smtClean="0"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E62C5-15A0-4E1B-B904-851B9B768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24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972871"/>
            <a:ext cx="9144000" cy="1401763"/>
          </a:xfrm>
        </p:spPr>
        <p:txBody>
          <a:bodyPr>
            <a:noAutofit/>
          </a:bodyPr>
          <a:lstStyle/>
          <a:p>
            <a:r>
              <a:rPr lang="ru-RU" sz="11500" b="1" dirty="0" smtClean="0"/>
              <a:t>Ферменты.</a:t>
            </a:r>
            <a:endParaRPr lang="ru-RU" sz="115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65538"/>
            <a:ext cx="9144000" cy="1655762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Презентацию подготовила ученица 10 «А» класса</a:t>
            </a:r>
          </a:p>
          <a:p>
            <a:r>
              <a:rPr lang="ru-RU" dirty="0" smtClean="0"/>
              <a:t>Скуляк Алина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1987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286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Функции ферментов</a:t>
            </a:r>
            <a:endParaRPr lang="ru-RU" sz="5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1754188"/>
            <a:ext cx="1051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Ферменты</a:t>
            </a:r>
            <a:r>
              <a:rPr lang="ru-RU" sz="2800" dirty="0" smtClean="0"/>
              <a:t> — высокоспецифичные белковые катализаторы. Ферменты присутствуют во всех живых клетках и способствуют превращению одних веществ в другие. </a:t>
            </a:r>
          </a:p>
          <a:p>
            <a:endParaRPr lang="ru-RU" sz="2800" dirty="0"/>
          </a:p>
          <a:p>
            <a:r>
              <a:rPr lang="ru-RU" sz="2800" dirty="0" smtClean="0"/>
              <a:t>Ферменты выступают в роли катализаторов практически во всех биохимических реакциях, протекающих в живых организмах — ими катализируется около 4000 </a:t>
            </a:r>
            <a:r>
              <a:rPr lang="ru-RU" sz="2800" dirty="0" err="1" smtClean="0"/>
              <a:t>биореакций</a:t>
            </a:r>
            <a:r>
              <a:rPr lang="ru-RU" sz="2800" dirty="0" smtClean="0"/>
              <a:t>. Ферменты играют важнейшую роль во всех процессах жизнедеятельности, направляя и регулируя обмен веществ организма.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19753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4700" y="518636"/>
            <a:ext cx="1092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Подобно всем катализаторам, ферменты ускоряют как прямую, так и обратную реакцию, понижая энергию активации процесса. Ферменты широко используются в народном хозяйстве — пищевой (например, пепсин – в производстве «готовых» каш, трипсин – при производстве детского питания), текстильной промышленности, в фармакологии.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5581" y="3330756"/>
            <a:ext cx="2610644" cy="27708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700" y="3284428"/>
            <a:ext cx="3248819" cy="26981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959" y="3485065"/>
            <a:ext cx="3287181" cy="2462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472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/>
              <a:t>Классификация ферментов</a:t>
            </a:r>
            <a:endParaRPr lang="ru-RU" sz="5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690688"/>
            <a:ext cx="10515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По типу катализируемых реакций ферменты подразделяются на 6 классов согласно иерархической классификации ферментов. Классификация была предложена Международным союзом биохимии и молекулярной биологии (International Union of Biochemistry and Molecular Biology). Каждый класс содержит подклассы, так что фермент описывается совокупностью четырёх чисел, разделённых точками.</a:t>
            </a:r>
          </a:p>
          <a:p>
            <a:endParaRPr lang="ru-RU" sz="2800" dirty="0" smtClean="0"/>
          </a:p>
          <a:p>
            <a:r>
              <a:rPr lang="ru-RU" sz="2800" dirty="0" smtClean="0"/>
              <a:t>Например, </a:t>
            </a:r>
            <a:r>
              <a:rPr lang="ru-RU" sz="2800" b="1" dirty="0" smtClean="0"/>
              <a:t>пепсин</a:t>
            </a:r>
            <a:r>
              <a:rPr lang="ru-RU" sz="2800" dirty="0" smtClean="0"/>
              <a:t> имеет название </a:t>
            </a:r>
            <a:r>
              <a:rPr lang="ru-RU" sz="2800" b="1" dirty="0" smtClean="0"/>
              <a:t>EС 3.4.23.1</a:t>
            </a:r>
            <a:r>
              <a:rPr lang="ru-RU" sz="2800" dirty="0" smtClean="0"/>
              <a:t>. Первое число грубо описывает механизм реакции, катализируемой ферментом: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75507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6300" y="855345"/>
            <a:ext cx="108077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EC 1: </a:t>
            </a:r>
            <a:r>
              <a:rPr lang="ru-RU" sz="3600" b="1" dirty="0" err="1" smtClean="0"/>
              <a:t>Оксидоредуктазы</a:t>
            </a:r>
            <a:r>
              <a:rPr lang="ru-RU" sz="3600" dirty="0" smtClean="0"/>
              <a:t>, катализирующие окисление или восстановление.</a:t>
            </a:r>
          </a:p>
          <a:p>
            <a:endParaRPr lang="ru-RU" sz="3600" dirty="0" smtClean="0"/>
          </a:p>
          <a:p>
            <a:r>
              <a:rPr lang="ru-RU" sz="3600" dirty="0" smtClean="0"/>
              <a:t>EC 2: </a:t>
            </a:r>
            <a:r>
              <a:rPr lang="ru-RU" sz="3600" b="1" dirty="0" err="1" smtClean="0"/>
              <a:t>Трансферазы</a:t>
            </a:r>
            <a:r>
              <a:rPr lang="ru-RU" sz="3600" dirty="0" smtClean="0"/>
              <a:t>, катализирующие перенос химических групп с одной молекулы субстрата на другую. </a:t>
            </a:r>
          </a:p>
          <a:p>
            <a:endParaRPr lang="ru-RU" sz="3600" dirty="0" smtClean="0"/>
          </a:p>
          <a:p>
            <a:r>
              <a:rPr lang="ru-RU" sz="3600" dirty="0" smtClean="0"/>
              <a:t>EC </a:t>
            </a:r>
            <a:r>
              <a:rPr lang="ru-RU" sz="3600" dirty="0" smtClean="0"/>
              <a:t>3: </a:t>
            </a:r>
            <a:r>
              <a:rPr lang="ru-RU" sz="3600" b="1" dirty="0" smtClean="0"/>
              <a:t>Гидролазы</a:t>
            </a:r>
            <a:r>
              <a:rPr lang="ru-RU" sz="3600" dirty="0" smtClean="0"/>
              <a:t>, катализирующие гидролиз химических связей</a:t>
            </a:r>
            <a:r>
              <a:rPr lang="ru-RU" sz="3600" dirty="0" smtClean="0"/>
              <a:t>.</a:t>
            </a: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4049011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2800" y="596036"/>
            <a:ext cx="10896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EC 4: </a:t>
            </a:r>
            <a:r>
              <a:rPr lang="ru-RU" sz="3600" b="1" dirty="0" err="1" smtClean="0"/>
              <a:t>Лиазы</a:t>
            </a:r>
            <a:r>
              <a:rPr lang="ru-RU" sz="3600" dirty="0" smtClean="0"/>
              <a:t>, катализирующие разрыв химических связей без гидролиза с образованием двойной связи в одном из продуктов.</a:t>
            </a:r>
          </a:p>
          <a:p>
            <a:endParaRPr lang="ru-RU" sz="3600" dirty="0" smtClean="0"/>
          </a:p>
          <a:p>
            <a:r>
              <a:rPr lang="ru-RU" sz="3600" dirty="0" smtClean="0"/>
              <a:t>EC 5: </a:t>
            </a:r>
            <a:r>
              <a:rPr lang="ru-RU" sz="3600" b="1" dirty="0" err="1" smtClean="0"/>
              <a:t>Изомеразы</a:t>
            </a:r>
            <a:r>
              <a:rPr lang="ru-RU" sz="3600" dirty="0" smtClean="0"/>
              <a:t>, катализирующие структурные или геометрические изменения в молекуле субстрата.</a:t>
            </a:r>
          </a:p>
          <a:p>
            <a:endParaRPr lang="ru-RU" sz="3600" dirty="0" smtClean="0"/>
          </a:p>
          <a:p>
            <a:r>
              <a:rPr lang="ru-RU" sz="3600" dirty="0" smtClean="0"/>
              <a:t>EC 6: </a:t>
            </a:r>
            <a:r>
              <a:rPr lang="ru-RU" sz="3600" b="1" dirty="0" err="1" smtClean="0"/>
              <a:t>Лигазы</a:t>
            </a:r>
            <a:r>
              <a:rPr lang="ru-RU" sz="3600" dirty="0" smtClean="0"/>
              <a:t>, катализирующие образование химических связей между субстратами за счет гидролиза АТФ.</a:t>
            </a:r>
          </a:p>
          <a:p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2804994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dirty="0" smtClean="0"/>
              <a:t>Структура ферментов</a:t>
            </a:r>
            <a:endParaRPr lang="ru-RU" sz="54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6300" y="1690688"/>
            <a:ext cx="4159250" cy="41592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38200" y="1690688"/>
            <a:ext cx="63881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Активность ферментов определяется их трёхмерной структурой.</a:t>
            </a:r>
          </a:p>
          <a:p>
            <a:r>
              <a:rPr lang="ru-RU" sz="2400" dirty="0" smtClean="0"/>
              <a:t>Как и все белки, ферменты синтезируются в виде линейной цепочки аминокислот, которая сворачивается определённым образом. Каждая последовательность аминокислот сворачивается особым образом, и получающаяся молекула (белковая глобула) обладает уникальными свойствами. Несколько белковых цепей могут объединяться в белковый комплекс. Третичная структура белков разрушается при нагревании или воздействии некоторых химических веществ.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98275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b="1" dirty="0" smtClean="0"/>
              <a:t>Применение ферментов</a:t>
            </a:r>
            <a:endParaRPr lang="ru-RU" sz="5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1595021"/>
            <a:ext cx="10515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Ферменты получили широкое применение в легкой, пищевой и химической промышленности, а также в медицинской практике. </a:t>
            </a:r>
          </a:p>
          <a:p>
            <a:endParaRPr lang="ru-RU" sz="2800" dirty="0" smtClean="0"/>
          </a:p>
          <a:p>
            <a:r>
              <a:rPr lang="ru-RU" sz="2800" dirty="0" smtClean="0"/>
              <a:t>•В пищевой промышленности ферменты используют при приготовлении безалкогольных напитков, сыров, консервов, колбас, копченостей.</a:t>
            </a:r>
          </a:p>
          <a:p>
            <a:endParaRPr lang="ru-RU" sz="2800" dirty="0" smtClean="0"/>
          </a:p>
          <a:p>
            <a:r>
              <a:rPr lang="ru-RU" sz="2800" dirty="0" smtClean="0"/>
              <a:t>•В животноводстве ферменты используют при приготовлении кормов.</a:t>
            </a:r>
          </a:p>
          <a:p>
            <a:endParaRPr lang="ru-RU" sz="2800" dirty="0" smtClean="0"/>
          </a:p>
          <a:p>
            <a:r>
              <a:rPr lang="ru-RU" sz="2800" dirty="0" smtClean="0"/>
              <a:t>•Ферменты используют при изготовлении фотоматериалов.</a:t>
            </a:r>
          </a:p>
          <a:p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427421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3300" y="733246"/>
            <a:ext cx="10744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•Ферменты используют при обработке овса.</a:t>
            </a:r>
          </a:p>
          <a:p>
            <a:endParaRPr lang="ru-RU" sz="2800" dirty="0" smtClean="0"/>
          </a:p>
          <a:p>
            <a:r>
              <a:rPr lang="ru-RU" sz="2800" dirty="0" smtClean="0"/>
              <a:t>•Ферменты используют для смягчения кожи в кожевенной промышленности.</a:t>
            </a:r>
          </a:p>
          <a:p>
            <a:endParaRPr lang="ru-RU" sz="2800" dirty="0" smtClean="0"/>
          </a:p>
          <a:p>
            <a:r>
              <a:rPr lang="ru-RU" sz="2800" dirty="0" smtClean="0"/>
              <a:t>•Ферменты входят в состав стиральных порошков, зубных паст.</a:t>
            </a:r>
          </a:p>
          <a:p>
            <a:endParaRPr lang="ru-RU" sz="2800" dirty="0" smtClean="0"/>
          </a:p>
          <a:p>
            <a:r>
              <a:rPr lang="ru-RU" sz="2800" dirty="0" smtClean="0"/>
              <a:t>•В медицине ферменты имеют диагностическое значение – определение отдельных ферментов в клетке помогает распознаванию природы заболевания (например вирусный гепатит – по активности фермента в плазме крови) их используют для замещения недостающего фермента в организме.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673915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465</Words>
  <Application>Microsoft Office PowerPoint</Application>
  <PresentationFormat>Широкоэкранный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Ферменты.</vt:lpstr>
      <vt:lpstr>Функции ферментов</vt:lpstr>
      <vt:lpstr>Презентация PowerPoint</vt:lpstr>
      <vt:lpstr>Классификация ферментов</vt:lpstr>
      <vt:lpstr>Презентация PowerPoint</vt:lpstr>
      <vt:lpstr>Презентация PowerPoint</vt:lpstr>
      <vt:lpstr>Структура ферментов</vt:lpstr>
      <vt:lpstr>Применение ферментов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Ферменты.</dc:title>
  <dc:creator>АЛИНА</dc:creator>
  <cp:lastModifiedBy>АЛИНА</cp:lastModifiedBy>
  <cp:revision>7</cp:revision>
  <dcterms:created xsi:type="dcterms:W3CDTF">2015-05-25T09:03:00Z</dcterms:created>
  <dcterms:modified xsi:type="dcterms:W3CDTF">2015-05-25T12:07:09Z</dcterms:modified>
</cp:coreProperties>
</file>