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62" r:id="rId4"/>
    <p:sldId id="263" r:id="rId5"/>
    <p:sldId id="264" r:id="rId6"/>
    <p:sldId id="267" r:id="rId7"/>
    <p:sldId id="265" r:id="rId8"/>
    <p:sldId id="266" r:id="rId9"/>
    <p:sldId id="268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562C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40" autoAdjust="0"/>
    <p:restoredTop sz="94095" autoAdjust="0"/>
  </p:normalViewPr>
  <p:slideViewPr>
    <p:cSldViewPr snapToGrid="0">
      <p:cViewPr>
        <p:scale>
          <a:sx n="66" d="100"/>
          <a:sy n="66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679DF-C007-4511-81A4-8855AC4FDB08}" type="datetimeFigureOut">
              <a:rPr lang="ru-RU" smtClean="0"/>
              <a:t>16.05.2015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BD8577-1F73-46AC-A882-4F4D14B00A7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8738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D8577-1F73-46AC-A882-4F4D14B00A79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3684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D8577-1F73-46AC-A882-4F4D14B00A7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341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D8577-1F73-46AC-A882-4F4D14B00A79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2873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D8577-1F73-46AC-A882-4F4D14B00A79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7597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D8577-1F73-46AC-A882-4F4D14B00A79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1663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3C39-46DE-4F23-9D57-7FC9BE4B6725}" type="datetimeFigureOut">
              <a:rPr lang="ru-RU" smtClean="0"/>
              <a:t>16.05.2015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51B2-A153-4BDF-84FE-A330D8CD093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9292790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3C39-46DE-4F23-9D57-7FC9BE4B6725}" type="datetimeFigureOut">
              <a:rPr lang="ru-RU" smtClean="0"/>
              <a:t>16.05.2015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51B2-A153-4BDF-84FE-A330D8CD093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4724996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3C39-46DE-4F23-9D57-7FC9BE4B6725}" type="datetimeFigureOut">
              <a:rPr lang="ru-RU" smtClean="0"/>
              <a:t>16.05.2015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51B2-A153-4BDF-84FE-A330D8CD093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0530787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3C39-46DE-4F23-9D57-7FC9BE4B6725}" type="datetimeFigureOut">
              <a:rPr lang="ru-RU" smtClean="0"/>
              <a:t>16.05.2015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51B2-A153-4BDF-84FE-A330D8CD093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0610852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3C39-46DE-4F23-9D57-7FC9BE4B6725}" type="datetimeFigureOut">
              <a:rPr lang="ru-RU" smtClean="0"/>
              <a:t>16.05.2015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51B2-A153-4BDF-84FE-A330D8CD093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991344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3C39-46DE-4F23-9D57-7FC9BE4B6725}" type="datetimeFigureOut">
              <a:rPr lang="ru-RU" smtClean="0"/>
              <a:t>16.05.2015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51B2-A153-4BDF-84FE-A330D8CD093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1091357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3C39-46DE-4F23-9D57-7FC9BE4B6725}" type="datetimeFigureOut">
              <a:rPr lang="ru-RU" smtClean="0"/>
              <a:t>16.05.2015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51B2-A153-4BDF-84FE-A330D8CD093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6035819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3C39-46DE-4F23-9D57-7FC9BE4B6725}" type="datetimeFigureOut">
              <a:rPr lang="ru-RU" smtClean="0"/>
              <a:t>16.05.2015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51B2-A153-4BDF-84FE-A330D8CD093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0640881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3C39-46DE-4F23-9D57-7FC9BE4B6725}" type="datetimeFigureOut">
              <a:rPr lang="ru-RU" smtClean="0"/>
              <a:t>16.05.2015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51B2-A153-4BDF-84FE-A330D8CD093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9385437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3C39-46DE-4F23-9D57-7FC9BE4B6725}" type="datetimeFigureOut">
              <a:rPr lang="ru-RU" smtClean="0"/>
              <a:t>16.05.2015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51B2-A153-4BDF-84FE-A330D8CD093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9300296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3C39-46DE-4F23-9D57-7FC9BE4B6725}" type="datetimeFigureOut">
              <a:rPr lang="ru-RU" smtClean="0"/>
              <a:t>16.05.2015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51B2-A153-4BDF-84FE-A330D8CD093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6817519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6000"/>
            <a:lum/>
          </a:blip>
          <a:srcRect/>
          <a:stretch>
            <a:fillRect t="-51000" b="-5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13C39-46DE-4F23-9D57-7FC9BE4B6725}" type="datetimeFigureOut">
              <a:rPr lang="ru-RU" smtClean="0"/>
              <a:t>16.05.2015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C51B2-A153-4BDF-84FE-A330D8CD093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4690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randomBar dir="vert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9000"/>
            <a:lum/>
          </a:blip>
          <a:srcRect/>
          <a:stretch>
            <a:fillRect t="-51000" b="-5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5096" y="464457"/>
            <a:ext cx="9144000" cy="1349829"/>
          </a:xfrm>
        </p:spPr>
        <p:txBody>
          <a:bodyPr>
            <a:normAutofit fontScale="90000"/>
          </a:bodyPr>
          <a:lstStyle/>
          <a:p>
            <a:pPr algn="r"/>
            <a:r>
              <a:rPr lang="ru-RU" sz="8800" b="1" dirty="0" smtClean="0">
                <a:solidFill>
                  <a:schemeClr val="accent6">
                    <a:lumMod val="75000"/>
                  </a:schemeClr>
                </a:solidFill>
              </a:rPr>
              <a:t>Успокоительные</a:t>
            </a:r>
            <a:r>
              <a:rPr lang="ru-RU" sz="8800" b="1" i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8800" b="1" i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600" b="1" i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ru-RU" sz="2300" b="1" i="1" dirty="0" smtClean="0">
                <a:solidFill>
                  <a:schemeClr val="accent6">
                    <a:lumMod val="75000"/>
                  </a:schemeClr>
                </a:solidFill>
              </a:rPr>
              <a:t>седативные средства)</a:t>
            </a:r>
            <a:endParaRPr lang="ru-RU" sz="88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3142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325" y="506713"/>
            <a:ext cx="7774858" cy="86488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Успокоительные </a:t>
            </a:r>
            <a:r>
              <a:rPr lang="ru-RU" b="1" dirty="0" smtClean="0"/>
              <a:t>средства</a:t>
            </a:r>
            <a:r>
              <a:rPr lang="ru-RU" b="1" dirty="0"/>
              <a:t>.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64806"/>
            <a:ext cx="8665029" cy="5693194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b="1" dirty="0" smtClean="0"/>
              <a:t>Чаще </a:t>
            </a:r>
            <a:r>
              <a:rPr lang="ru-RU" b="1" dirty="0"/>
              <a:t>всего в качестве успокоительных средств применяются такие препараты, как настойка или таблетки валерианы, трава пустырника, </a:t>
            </a:r>
            <a:r>
              <a:rPr lang="ru-RU" b="1" dirty="0" err="1"/>
              <a:t>Корвалол</a:t>
            </a:r>
            <a:r>
              <a:rPr lang="ru-RU" b="1" dirty="0" smtClean="0"/>
              <a:t>, </a:t>
            </a:r>
            <a:r>
              <a:rPr lang="ru-RU" b="1" dirty="0"/>
              <a:t>Валокордин. К тому же среди популярных седативных средств, пользующихся успехом у большого количества людей, являются такие эффективные средства, как Ново-</a:t>
            </a:r>
            <a:r>
              <a:rPr lang="ru-RU" b="1" dirty="0" err="1"/>
              <a:t>Пассит</a:t>
            </a:r>
            <a:r>
              <a:rPr lang="ru-RU" b="1" dirty="0"/>
              <a:t>, </a:t>
            </a:r>
            <a:r>
              <a:rPr lang="ru-RU" b="1" dirty="0" err="1"/>
              <a:t>Персен</a:t>
            </a:r>
            <a:r>
              <a:rPr lang="ru-RU" b="1" dirty="0"/>
              <a:t> форте, </a:t>
            </a:r>
            <a:r>
              <a:rPr lang="ru-RU" b="1" dirty="0" err="1"/>
              <a:t>Саносон</a:t>
            </a:r>
            <a:r>
              <a:rPr lang="ru-RU" b="1" dirty="0"/>
              <a:t>, </a:t>
            </a:r>
            <a:r>
              <a:rPr lang="ru-RU" b="1" dirty="0" err="1"/>
              <a:t>Нервофлукс</a:t>
            </a:r>
            <a:r>
              <a:rPr lang="ru-RU" b="1" dirty="0"/>
              <a:t>, </a:t>
            </a:r>
            <a:r>
              <a:rPr lang="ru-RU" b="1" dirty="0" err="1"/>
              <a:t>Лайкан</a:t>
            </a:r>
            <a:r>
              <a:rPr lang="ru-RU" b="1" dirty="0"/>
              <a:t>. </a:t>
            </a:r>
            <a:r>
              <a:rPr lang="ru-RU" b="1" dirty="0" smtClean="0"/>
              <a:t>Эти </a:t>
            </a:r>
            <a:r>
              <a:rPr lang="ru-RU" b="1" dirty="0"/>
              <a:t>успокоительные средства принимают множество людей, не читая инструкции к применению и </a:t>
            </a:r>
            <a:r>
              <a:rPr lang="ru-RU" b="1"/>
              <a:t>не </a:t>
            </a:r>
            <a:r>
              <a:rPr lang="ru-RU" b="1" smtClean="0"/>
              <a:t>зная</a:t>
            </a:r>
            <a:r>
              <a:rPr lang="ru-RU" b="1" smtClean="0"/>
              <a:t>, </a:t>
            </a:r>
            <a:r>
              <a:rPr lang="ru-RU" b="1" dirty="0"/>
              <a:t>что существуют определенные противопоказания к их применению, например, острые заболевания почек, печени, кишечника, желудка.</a:t>
            </a:r>
          </a:p>
          <a:p>
            <a:endParaRPr lang="ru-RU" sz="30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5723" y="2496458"/>
            <a:ext cx="3396343" cy="226422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3935" y="5050971"/>
            <a:ext cx="2237860" cy="162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2945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9906000" cy="835025"/>
          </a:xfrm>
        </p:spPr>
        <p:txBody>
          <a:bodyPr/>
          <a:lstStyle/>
          <a:p>
            <a:pPr fontAlgn="base"/>
            <a:r>
              <a:rPr lang="ru-RU" b="1" dirty="0"/>
              <a:t>Растительные успокоительные средства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39825"/>
            <a:ext cx="9556955" cy="4351338"/>
          </a:xfrm>
        </p:spPr>
        <p:txBody>
          <a:bodyPr>
            <a:normAutofit fontScale="92500"/>
          </a:bodyPr>
          <a:lstStyle/>
          <a:p>
            <a:pPr marL="0" indent="0" fontAlgn="base">
              <a:buNone/>
            </a:pPr>
            <a:r>
              <a:rPr lang="ru-RU" sz="3600" b="1" dirty="0" smtClean="0"/>
              <a:t>Существует группа седативных средств растительного происхождения, такие как валериана, пустырник, мята, мелисса и другие. Эти успокоительные средства обладают мягким воздействием на организм человека. Главной задачей успокоительных средств является снятие эмоционального напряжения, улучшение сердечной деятельности, облегчение состояния человека при </a:t>
            </a:r>
            <a:r>
              <a:rPr lang="ru-RU" sz="3600" b="1" dirty="0" smtClean="0"/>
              <a:t>определенных</a:t>
            </a:r>
            <a:r>
              <a:rPr lang="ru-RU" sz="3600" b="1" dirty="0" smtClean="0"/>
              <a:t> </a:t>
            </a:r>
            <a:r>
              <a:rPr lang="ru-RU" sz="3600" b="1" dirty="0" smtClean="0"/>
              <a:t>нарушениях.</a:t>
            </a:r>
            <a:endParaRPr lang="ru-RU" sz="3600" b="1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100" y="4802368"/>
            <a:ext cx="2209800" cy="172048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1583134"/>
            <a:ext cx="1905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75724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b="1" dirty="0"/>
              <a:t>Рецептурные препараты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7170174" cy="4351338"/>
          </a:xfrm>
        </p:spPr>
        <p:txBody>
          <a:bodyPr/>
          <a:lstStyle/>
          <a:p>
            <a:pPr marL="0" indent="0" fontAlgn="base">
              <a:buNone/>
            </a:pPr>
            <a:r>
              <a:rPr lang="ru-RU" b="1" dirty="0" smtClean="0"/>
              <a:t>Успокаивающие </a:t>
            </a:r>
            <a:r>
              <a:rPr lang="ru-RU" b="1" dirty="0"/>
              <a:t>препараты, которые содержат соли лития и используются для предупреждения развития разнообразных психозов, маний, депрессий, выделяются в особую группу седативных средств. Такие успокоительные препараты может назначить только врач.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468" y="1360130"/>
            <a:ext cx="3069332" cy="4347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14658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530225"/>
            <a:ext cx="10515600" cy="38131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3200" b="1" dirty="0"/>
              <a:t>Бромиды или препараты, которые содержат бром, такие как натрий бромид, калий </a:t>
            </a:r>
            <a:r>
              <a:rPr lang="ru-RU" sz="3200" b="1" dirty="0" smtClean="0"/>
              <a:t>бромид </a:t>
            </a:r>
            <a:r>
              <a:rPr lang="ru-RU" sz="3200" b="1" dirty="0"/>
              <a:t>выделяются в особую группу седативных препаратов, которые также назначаются только врачом. При длительном приеме бромидов может возникнуть </a:t>
            </a:r>
            <a:r>
              <a:rPr lang="ru-RU" sz="3200" b="1" dirty="0" err="1"/>
              <a:t>бромизм</a:t>
            </a:r>
            <a:r>
              <a:rPr lang="ru-RU" sz="3200" b="1" dirty="0"/>
              <a:t>, который сопровождается общей заторможенностью, замедлением работы памяти, иногда кожными высыпаниями с сильным зудом.</a:t>
            </a:r>
          </a:p>
          <a:p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3792093"/>
            <a:ext cx="3409950" cy="293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9173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517713"/>
            <a:ext cx="10515600" cy="4225738"/>
          </a:xfrm>
        </p:spPr>
        <p:txBody>
          <a:bodyPr/>
          <a:lstStyle/>
          <a:p>
            <a:pPr marL="0" indent="0">
              <a:buNone/>
            </a:pPr>
            <a:r>
              <a:rPr lang="ru-RU" sz="3200" b="1" dirty="0"/>
              <a:t>Седативные средства, которые содержат соли магния, регулируют работу нервной, сердечно-сосудистой систем человека. Недостаток магния приводит к чрезмерной нервной возбудимости и метаболическим расстройствам. Поэтому магний сульфат часто применяется в качестве успокоительного средства, к тому же он оказывает спазмолитический и противосудорожный эффект. Препараты на основе солей магния применяются только по назначению врача.</a:t>
            </a:r>
          </a:p>
          <a:p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9550" y="4508500"/>
            <a:ext cx="2794000" cy="218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09542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700" y="221227"/>
            <a:ext cx="8972550" cy="76937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Преимущества успокоительных средств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66700" y="828368"/>
            <a:ext cx="7848600" cy="57051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/>
              <a:t>К преимуществам седативных средств можно отнести то, что многие из них природного происхождения и снижают воздействие стресса, при этом не приносят ощутимого вреда организму человека. Они помогают человеку уснуть, расслабиться, преодолеть определенные сложности, возникающие в определенных жизненных ситуациях. Если у человека есть проблемы с нервной системой, в таких случаях стоит обратиться к их помощи, конечно же, после консультации с врачом.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300" y="1760129"/>
            <a:ext cx="3768050" cy="290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41688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231775"/>
            <a:ext cx="10515600" cy="1325563"/>
          </a:xfrm>
        </p:spPr>
        <p:txBody>
          <a:bodyPr/>
          <a:lstStyle/>
          <a:p>
            <a:pPr fontAlgn="base"/>
            <a:r>
              <a:rPr lang="ru-RU" b="1" dirty="0"/>
              <a:t>Недостатки успокоительных средств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1" y="1349374"/>
            <a:ext cx="8067982" cy="528703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b="1" dirty="0" smtClean="0"/>
              <a:t>Однако </a:t>
            </a:r>
            <a:r>
              <a:rPr lang="ru-RU" b="1" dirty="0"/>
              <a:t>существуют и недостатки успокоительных средств. Они могут не только вызвать привыкание организма, при котором возникает потребность в более сильных седативных препаратах, но и спровоцировать у человека психологическую зависимость, так как приучат в экстренных случаях надеяться только на эти препараты.</a:t>
            </a:r>
          </a:p>
          <a:p>
            <a:pPr marL="0" indent="0" fontAlgn="base">
              <a:buNone/>
            </a:pPr>
            <a:r>
              <a:rPr lang="ru-RU" b="1" dirty="0"/>
              <a:t>Поэтому прежде чем обратиться к помощи успокоительных средств следует посоветоваться с врачом и испробовать все альтернативные методики, которые помогают избавиться от стресса, например, физическая активность, йога, медитация, возможно, беседы с психотерапевтом.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1833" y="2674937"/>
            <a:ext cx="3692925" cy="2531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9426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1000" b="-5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7700" y="571500"/>
            <a:ext cx="10782300" cy="37798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Презентацию подготовила: Потылицына Валентина</a:t>
            </a:r>
          </a:p>
          <a:p>
            <a:pPr marL="0" indent="0">
              <a:buNone/>
            </a:pPr>
            <a:r>
              <a:rPr lang="ru-RU" dirty="0" smtClean="0"/>
              <a:t>9Б класс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194066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466</Words>
  <Application>Microsoft Office PowerPoint</Application>
  <PresentationFormat>Широкоэкранный</PresentationFormat>
  <Paragraphs>21</Paragraphs>
  <Slides>9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Успокоительные (седативные средства)</vt:lpstr>
      <vt:lpstr>Успокоительные средства. </vt:lpstr>
      <vt:lpstr>Растительные успокоительные средства</vt:lpstr>
      <vt:lpstr>Рецептурные препараты</vt:lpstr>
      <vt:lpstr>Презентация PowerPoint</vt:lpstr>
      <vt:lpstr>Презентация PowerPoint</vt:lpstr>
      <vt:lpstr>Преимущества успокоительных средств </vt:lpstr>
      <vt:lpstr>Недостатки успокоительных средств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успокоительные</dc:title>
  <dc:creator>Валентина Потылицына</dc:creator>
  <cp:lastModifiedBy>Валентина Потылицына</cp:lastModifiedBy>
  <cp:revision>12</cp:revision>
  <dcterms:created xsi:type="dcterms:W3CDTF">2015-05-15T11:39:24Z</dcterms:created>
  <dcterms:modified xsi:type="dcterms:W3CDTF">2015-05-16T01:47:55Z</dcterms:modified>
</cp:coreProperties>
</file>