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488" y="500042"/>
            <a:ext cx="6143668" cy="1714512"/>
          </a:xfrm>
        </p:spPr>
        <p:txBody>
          <a:bodyPr>
            <a:noAutofit/>
          </a:bodyPr>
          <a:lstStyle>
            <a:lvl1pPr algn="r">
              <a:defRPr sz="6000" b="1">
                <a:solidFill>
                  <a:srgbClr val="F61897"/>
                </a:solidFill>
              </a:defRPr>
            </a:lvl1pPr>
          </a:lstStyle>
          <a:p>
            <a:r>
              <a:rPr lang="ru-RU" smtClean="0"/>
              <a:t>Образец</a:t>
            </a:r>
            <a:br>
              <a:rPr lang="ru-RU" smtClean="0"/>
            </a:br>
            <a:r>
              <a:rPr lang="ru-RU" smtClean="0"/>
              <a:t>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214950"/>
            <a:ext cx="3643306" cy="966782"/>
          </a:xfrm>
        </p:spPr>
        <p:txBody>
          <a:bodyPr>
            <a:normAutofit/>
          </a:bodyPr>
          <a:lstStyle>
            <a:lvl1pPr marL="0" indent="0" algn="r">
              <a:buNone/>
              <a:defRPr sz="2800" b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85D2-CD76-4792-8BFE-6F015BE0E1F5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29D-824A-4EC0-B239-135602E85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85D2-CD76-4792-8BFE-6F015BE0E1F5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29D-824A-4EC0-B239-135602E85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85D2-CD76-4792-8BFE-6F015BE0E1F5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29D-824A-4EC0-B239-135602E85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85D2-CD76-4792-8BFE-6F015BE0E1F5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29D-824A-4EC0-B239-135602E85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85D2-CD76-4792-8BFE-6F015BE0E1F5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29D-824A-4EC0-B239-135602E85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85D2-CD76-4792-8BFE-6F015BE0E1F5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29D-824A-4EC0-B239-135602E85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85D2-CD76-4792-8BFE-6F015BE0E1F5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29D-824A-4EC0-B239-135602E85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85D2-CD76-4792-8BFE-6F015BE0E1F5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29D-824A-4EC0-B239-135602E85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85D2-CD76-4792-8BFE-6F015BE0E1F5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29D-824A-4EC0-B239-135602E85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85D2-CD76-4792-8BFE-6F015BE0E1F5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29D-824A-4EC0-B239-135602E85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85D2-CD76-4792-8BFE-6F015BE0E1F5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29D-824A-4EC0-B239-135602E85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792961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fld id="{AE0685D2-CD76-4792-8BFE-6F015BE0E1F5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D4EB829D-824A-4EC0-B239-135602E859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800" b="1" kern="1200" smtClean="0">
          <a:solidFill>
            <a:srgbClr val="F6189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669516" cy="657762"/>
          </a:xfrm>
        </p:spPr>
        <p:txBody>
          <a:bodyPr/>
          <a:lstStyle/>
          <a:p>
            <a:r>
              <a:rPr lang="ru-RU" b="1" dirty="0" smtClean="0"/>
              <a:t>Антигистаминные препараты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929618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Антигистаминные препараты нового, 3 поколения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12777"/>
            <a:ext cx="7929618" cy="25202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Эти вещества являются </a:t>
            </a:r>
            <a:r>
              <a:rPr lang="ru-RU" dirty="0" err="1" smtClean="0"/>
              <a:t>пролекарствами</a:t>
            </a:r>
            <a:r>
              <a:rPr lang="ru-RU" dirty="0" smtClean="0"/>
              <a:t>, это значит, что, попадая в организм, они из исходной формы преобразуются в фармакологически активные метаболиты.</a:t>
            </a:r>
          </a:p>
          <a:p>
            <a:r>
              <a:rPr lang="ru-RU" dirty="0" smtClean="0"/>
              <a:t>Все антигистаминные препараты 3 поколения не имеют </a:t>
            </a:r>
            <a:r>
              <a:rPr lang="ru-RU" dirty="0" err="1" smtClean="0"/>
              <a:t>кардиотоксического</a:t>
            </a:r>
            <a:r>
              <a:rPr lang="ru-RU" dirty="0" smtClean="0"/>
              <a:t> и седативного эффекта, поэтому их могут применять лица, чья деятельность связана с высокой концентрацией внимания.</a:t>
            </a:r>
          </a:p>
          <a:p>
            <a:endParaRPr lang="ru-RU" dirty="0"/>
          </a:p>
        </p:txBody>
      </p:sp>
      <p:pic>
        <p:nvPicPr>
          <p:cNvPr id="35842" name="Picture 2" descr="&amp;pcy;&amp;rcy;&amp;iecy;&amp;pcy;&amp;acy;&amp;rcy;&amp;acy;&amp;tcy;&amp;ycy; 3 &amp;pcy;&amp;ocy;&amp;kcy;&amp;ocy;&amp;lcy;&amp;iecy;&amp;n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645024"/>
            <a:ext cx="4369668" cy="2913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56207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Гисманал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692696"/>
            <a:ext cx="7670656" cy="208823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Гисманал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назначается в качестве лечебного и профилактического средства при сенной лихорадке, аллергических кожных реакциях, в том числе крапивнице, аллергическом рините. Эффект от препарата развивается на протяжении 24 часов и достигает максимума спустя 9-12 суток. Его продолжительность зависит от предшествующей терапии.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cdns2.freepik.com/free-photo/pack-of-pills--objects--doctor--painkiller_3210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996952"/>
            <a:ext cx="5314578" cy="3540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63408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Трексил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80729"/>
            <a:ext cx="8174712" cy="2448272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Трексил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спользуется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аллергическом рините для облегчения его симптомов, аллергических дерматологических проявлениях (дермографизм, контактный дерматит, крапивница, атоническая экзема,), астме, атонической и спровоцированной физической нагрузкой, а также в связи с острыми аллергическими реакциями на различные раздражители.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img.ladies.zp.ua/img/2013-10/11/67hoe528sg98vpasw97vqmei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56992"/>
            <a:ext cx="47625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63408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Зиртек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08720"/>
            <a:ext cx="7929618" cy="204482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Препарат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облегчает течение и иногда предупреждает развитие аллергических реакций.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Лекарственное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средство используется при аллергическом рините, бронхиальной астме, крапивнице, конъюнктивите, дерматите, лихорадке, кожном зуде,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антиневротическом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отеке.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www.rusmedserv.com/images/expo/ZYRT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068960"/>
            <a:ext cx="4081636" cy="3455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929618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Антигистаминные препараты для детей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1"/>
            <a:ext cx="7929618" cy="204482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Антигистаминные средства 1 поколения отличаются тем, что быстро проявляют свое лечебное свойство и выводятся из организма. Они бывают востребованы для лечения острых проявлений аллергических реакций. Их назначают короткими курсами. </a:t>
            </a:r>
            <a:endParaRPr lang="ru-RU" dirty="0"/>
          </a:p>
        </p:txBody>
      </p:sp>
      <p:pic>
        <p:nvPicPr>
          <p:cNvPr id="39938" name="Picture 2" descr="http://molo4nica.com/wp-content/uploads/2014/11/d90e5b3ed1230dc2073ac8b0713f8b5408297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84984"/>
            <a:ext cx="6000750" cy="338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>Негативные последствия: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 поколение: головная боль, запор, тахикардия, сонливость, сухость во рту, нарушение зрения, задержка мочи и отсутствие аппетита;</a:t>
            </a:r>
          </a:p>
          <a:p>
            <a:r>
              <a:rPr lang="ru-RU" dirty="0" smtClean="0"/>
              <a:t>2 поколение: негативное влияние на сердце и печень;</a:t>
            </a:r>
          </a:p>
          <a:p>
            <a:r>
              <a:rPr lang="ru-RU" dirty="0" smtClean="0"/>
              <a:t>3 поколение: не имеют, рекомендуются к применению с 3-х лет.</a:t>
            </a:r>
          </a:p>
          <a:p>
            <a:r>
              <a:rPr lang="ru-RU" dirty="0" smtClean="0"/>
              <a:t>Для детей выпускают антигистаминные препараты в форме мазей (аллергические реакции на коже), капель, сиропов и таблеток для приема внутрь.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157192"/>
            <a:ext cx="7929618" cy="110871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Антигистаминные препараты</a:t>
            </a:r>
            <a:r>
              <a:rPr lang="ru-RU" dirty="0" smtClean="0"/>
              <a:t> – это вещества, подавляющие действие свободного гистамина. </a:t>
            </a:r>
            <a:endParaRPr lang="ru-RU" dirty="0"/>
          </a:p>
        </p:txBody>
      </p:sp>
      <p:pic>
        <p:nvPicPr>
          <p:cNvPr id="26626" name="Picture 2" descr="&amp;Acy;&amp;ncy;&amp;tcy;&amp;icy;&amp;gcy;&amp;icy;&amp;scy;&amp;tcy;&amp;acy;&amp;mcy;&amp;icy;&amp;ncy;&amp;ncy;&amp;ycy;&amp;iecy; &amp;pcy;&amp;rcy;&amp;iecy;&amp;pcy;&amp;acy;&amp;rcy;&amp;acy;&amp;t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92696"/>
            <a:ext cx="5760640" cy="384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929618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Антигистаминные препараты 1 поколения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2736"/>
            <a:ext cx="7929618" cy="266429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Антигистаминные препараты 1 поколения характеризуются следующими </a:t>
            </a:r>
            <a:r>
              <a:rPr lang="ru-RU" dirty="0" smtClean="0"/>
              <a:t>свойствами: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/>
              <a:t>снижают </a:t>
            </a:r>
            <a:r>
              <a:rPr lang="ru-RU" dirty="0" smtClean="0"/>
              <a:t>мышечный тонус;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/>
              <a:t>оказывают </a:t>
            </a:r>
            <a:r>
              <a:rPr lang="ru-RU" dirty="0" smtClean="0"/>
              <a:t>снотворное действие</a:t>
            </a:r>
            <a:r>
              <a:rPr lang="ru-RU" dirty="0" smtClean="0"/>
              <a:t>;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/>
              <a:t>дают </a:t>
            </a:r>
            <a:r>
              <a:rPr lang="ru-RU" dirty="0" smtClean="0"/>
              <a:t>быстрый и сильный, но кратковременный (4-8 часов) лечебный эффект;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/>
              <a:t>долгий прием снижает антигистаминную активность, поэтому каждые 2-3 недели средства меняют.</a:t>
            </a:r>
          </a:p>
          <a:p>
            <a:pPr marL="514350" indent="-514350" algn="ctr">
              <a:buFont typeface="+mj-lt"/>
              <a:buAutoNum type="arabicPeriod"/>
            </a:pPr>
            <a:endParaRPr lang="ru-RU" dirty="0"/>
          </a:p>
        </p:txBody>
      </p:sp>
      <p:sp>
        <p:nvSpPr>
          <p:cNvPr id="24594" name="AutoShape 18" descr="&amp;Kcy;&amp;acy;&amp;rcy;&amp;tcy;&amp;icy;&amp;ncy;&amp;kcy;&amp;icy; &amp;pcy;&amp;ocy; &amp;zcy;&amp;acy;&amp;pcy;&amp;rcy;&amp;ocy;&amp;scy;&amp;ucy; &amp;tcy;&amp;acy;&amp;bcy;&amp;lcy;&amp;iecy;&amp;tcy;&amp;kcy;&amp;i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6" name="AutoShape 20" descr="&amp;Kcy;&amp;acy;&amp;rcy;&amp;tcy;&amp;icy;&amp;ncy;&amp;kcy;&amp;icy; &amp;pcy;&amp;ocy; &amp;zcy;&amp;acy;&amp;pcy;&amp;rcy;&amp;ocy;&amp;scy;&amp;ucy; &amp;tcy;&amp;acy;&amp;bcy;&amp;lcy;&amp;iecy;&amp;tcy;&amp;kcy;&amp;i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98" name="Picture 22" descr="http://lechimkashel.com/wp-content/uploads/2014/11/termopsis-tabletki-ot-kashly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60359"/>
            <a:ext cx="4536504" cy="3097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56207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Димедрол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4320480" cy="4320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Димедрол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назначают при сенной лихорадке, крапивнице, морской, воздушной болезни, вазомоторном насморке, бронхиальной астме, при аллергических реакциях, вызванных введением лекарственных веществ (например, антибиотиков), при лечении язвенной болезни, дерматозах и др.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AutoShape 4" descr="&amp;Kcy;&amp;acy;&amp;rcy;&amp;tcy;&amp;icy;&amp;ncy;&amp;kcy;&amp;icy; &amp;pcy;&amp;ocy; &amp;zcy;&amp;acy;&amp;pcy;&amp;rcy;&amp;ocy;&amp;scy;&amp;ucy; &amp;dcy;&amp;icy;&amp;mcy;&amp;iecy;&amp;dcy;&amp;rcy;&amp;ocy;&amp;l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://alcogolizm.com/wp-content/uploads/2015/04/%D0%94%D0%B8%D0%BC%D0%B5%D0%B4%D1%80%D0%BE%D0%BB-%D0%B8-%D0%B5%D0%B3%D0%BE-%D0%B4%D0%B5%D0%B9%D1%81%D1%82%D0%B2%D0%B8%D0%B5-%D0%BD%D0%B0-%D0%BE%D1%80%D0%B3%D0%B0%D0%BD%D0%B8%D0%B7%D0%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4225884" cy="3412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929618" cy="63408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Супрастин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836712"/>
            <a:ext cx="7929618" cy="1972816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Супрастин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назначают для лечения сезонного и хронического аллергического конъюнктивита, крапивницы,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атопического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дерматита, отека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Квинке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зуда разной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этиологии. 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используют в парентеральной форме при требующих неотложной помощи острых аллергических состояниях.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allergyinfo.ru/img/14870_suprastin_t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420888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929618" cy="418058"/>
          </a:xfrm>
        </p:spPr>
        <p:txBody>
          <a:bodyPr>
            <a:normAutofit fontScale="90000"/>
          </a:bodyPr>
          <a:lstStyle/>
          <a:p>
            <a:r>
              <a:rPr lang="ru-RU" dirty="0"/>
              <a:t>Антигистаминные препараты 2 поколения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268760"/>
            <a:ext cx="7929618" cy="2692896"/>
          </a:xfrm>
        </p:spPr>
        <p:txBody>
          <a:bodyPr>
            <a:normAutofit fontScale="62500" lnSpcReduction="20000"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dirty="0" smtClean="0"/>
              <a:t>Они имеют преимущества по сравнению с лекарствами первого поколения: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/>
              <a:t>умственная </a:t>
            </a:r>
            <a:r>
              <a:rPr lang="ru-RU" dirty="0" smtClean="0"/>
              <a:t>деятельность, физическая активность не страдают;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/>
              <a:t>действие препаратов достигает 24 часов, поэтому их принимают раз в сутки;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/>
              <a:t>они не вызывают привыкания, что позволяет назначать их длительное время (3-12 месяцев);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/>
              <a:t>при прекращении приема препаратов, терапевтический эффект длится около недели;</a:t>
            </a:r>
          </a:p>
          <a:p>
            <a:pPr marL="514350" indent="-514350" algn="ctr">
              <a:buFont typeface="+mj-lt"/>
              <a:buAutoNum type="arabicPeriod"/>
            </a:pPr>
            <a:endParaRPr lang="ru-RU" dirty="0"/>
          </a:p>
        </p:txBody>
      </p:sp>
      <p:pic>
        <p:nvPicPr>
          <p:cNvPr id="31746" name="Picture 2" descr="http://www.bankoboev.ru/images/MTMwMTU5/Bankoboev.Ru_belye_tablet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89040"/>
            <a:ext cx="4248472" cy="2832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41805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Кларидол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836712"/>
            <a:ext cx="8174712" cy="223224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Кларидол</a:t>
            </a:r>
            <a:r>
              <a:rPr lang="ru-RU" b="1" dirty="0" smtClean="0"/>
              <a:t> </a:t>
            </a:r>
            <a:r>
              <a:rPr lang="ru-RU" dirty="0" smtClean="0"/>
              <a:t>используют для лечения сезонного, а также циклического аллергического ринита, крапивницы, </a:t>
            </a:r>
            <a:r>
              <a:rPr lang="ru-RU" dirty="0" smtClean="0"/>
              <a:t>отека </a:t>
            </a:r>
            <a:r>
              <a:rPr lang="ru-RU" dirty="0" err="1" smtClean="0"/>
              <a:t>Квинке</a:t>
            </a:r>
            <a:r>
              <a:rPr lang="ru-RU" dirty="0" smtClean="0"/>
              <a:t> и ряда других заболеваний, имеющих аллергическое происхождение. Он справляется с </a:t>
            </a:r>
            <a:r>
              <a:rPr lang="ru-RU" dirty="0" err="1" smtClean="0"/>
              <a:t>псевдоаллергическими</a:t>
            </a:r>
            <a:r>
              <a:rPr lang="ru-RU" dirty="0" smtClean="0"/>
              <a:t> синдромами и аллергией на укусы насекомых. </a:t>
            </a:r>
            <a:endParaRPr lang="ru-RU" dirty="0"/>
          </a:p>
        </p:txBody>
      </p:sp>
      <p:pic>
        <p:nvPicPr>
          <p:cNvPr id="32770" name="Picture 2" descr="http://www.med-otzyv.ru/images/stories/lek/klaridol-t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564904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41805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Ломилан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2737"/>
            <a:ext cx="8174712" cy="180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Ломилан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показан при аллергическом насморке (рините) сезонного и постоянного характера, кожных высыпаниях аллергического генеза,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псевдоаллергиях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реакции на укусы насекомыми, аллергическом воспалении слизистой глазного яблока.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www.allergyinfo.ru/img/15176_lomi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36912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41805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Кестин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04664"/>
            <a:ext cx="7814672" cy="1512169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Кестин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блокирует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гистаминовые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рецепторы, повышающие проницаемость сосудов, вызывающие мышечные спазмы, приводящие к проявлению аллергической реакции. Применяется для лечения аллергического конъюнктивита, ринита и хронической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идиопатической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крапивницы.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my-allergy.ru/files/images/zoom/7196e4f41a70def579c9d634b3f41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44824"/>
            <a:ext cx="4743450" cy="474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S10194415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Заголовок презентации</Template>
  <TotalTime>105</TotalTime>
  <Words>594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TS101944155</vt:lpstr>
      <vt:lpstr>Антигистаминные препараты </vt:lpstr>
      <vt:lpstr>Слайд 2</vt:lpstr>
      <vt:lpstr>Антигистаминные препараты 1 поколения </vt:lpstr>
      <vt:lpstr>Димедрол </vt:lpstr>
      <vt:lpstr>Супрастин</vt:lpstr>
      <vt:lpstr>Антигистаминные препараты 2 поколения </vt:lpstr>
      <vt:lpstr>Кларидол </vt:lpstr>
      <vt:lpstr>Ломилан </vt:lpstr>
      <vt:lpstr>Кестин </vt:lpstr>
      <vt:lpstr>Антигистаминные препараты нового, 3 поколения </vt:lpstr>
      <vt:lpstr>Гисманал </vt:lpstr>
      <vt:lpstr>Трексил </vt:lpstr>
      <vt:lpstr>Зиртек </vt:lpstr>
      <vt:lpstr>Антигистаминные препараты для детей </vt:lpstr>
      <vt:lpstr>Негативные последствия: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Антигистаминные препараты </dc:title>
  <dc:creator>Admin</dc:creator>
  <cp:lastModifiedBy>Admin</cp:lastModifiedBy>
  <cp:revision>11</cp:revision>
  <dcterms:created xsi:type="dcterms:W3CDTF">2014-05-15T08:39:02Z</dcterms:created>
  <dcterms:modified xsi:type="dcterms:W3CDTF">2014-05-15T10:24:50Z</dcterms:modified>
</cp:coreProperties>
</file>