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78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Демографическая ситуация в Сахалинской области</a:t>
            </a:r>
            <a:r>
              <a:rPr lang="ru-RU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929066"/>
            <a:ext cx="3500462" cy="1199704"/>
          </a:xfrm>
        </p:spPr>
        <p:txBody>
          <a:bodyPr>
            <a:normAutofit fontScale="70000" lnSpcReduction="20000"/>
          </a:bodyPr>
          <a:lstStyle/>
          <a:p>
            <a:r>
              <a:rPr lang="ru-RU" smtClean="0">
                <a:solidFill>
                  <a:schemeClr val="tx1"/>
                </a:solidFill>
              </a:rPr>
              <a:t>Работу выполнила</a:t>
            </a:r>
          </a:p>
          <a:p>
            <a:r>
              <a:rPr lang="ru-RU" smtClean="0">
                <a:solidFill>
                  <a:schemeClr val="tx1"/>
                </a:solidFill>
              </a:rPr>
              <a:t>  ученица 9 класса «А»</a:t>
            </a:r>
          </a:p>
          <a:p>
            <a:r>
              <a:rPr lang="ru-RU" smtClean="0">
                <a:solidFill>
                  <a:schemeClr val="tx1"/>
                </a:solidFill>
              </a:rPr>
              <a:t>МАОУ Гимназии №3 </a:t>
            </a:r>
          </a:p>
          <a:p>
            <a:r>
              <a:rPr lang="ru-RU" smtClean="0">
                <a:solidFill>
                  <a:schemeClr val="tx1"/>
                </a:solidFill>
              </a:rPr>
              <a:t>Ворохова Юлия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Igor\Рабочий стол\Юля\демографисекая ситуация\20160227_fucusim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Экологический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фактор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Documents and Settings\Igor\Рабочий стол\Юля\демографисекая ситуация\14469047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84"/>
            <a:ext cx="3929090" cy="394646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4900" dirty="0" smtClean="0">
                <a:solidFill>
                  <a:schemeClr val="bg1"/>
                </a:solidFill>
              </a:rPr>
              <a:t>Экономический </a:t>
            </a:r>
            <a:br>
              <a:rPr lang="ru-RU" sz="4900" dirty="0" smtClean="0">
                <a:solidFill>
                  <a:schemeClr val="bg1"/>
                </a:solidFill>
              </a:rPr>
            </a:br>
            <a:r>
              <a:rPr lang="ru-RU" sz="4900" dirty="0" smtClean="0">
                <a:solidFill>
                  <a:schemeClr val="bg1"/>
                </a:solidFill>
              </a:rPr>
              <a:t>        фактор </a:t>
            </a:r>
            <a:endParaRPr lang="ru-RU" sz="4900" dirty="0">
              <a:solidFill>
                <a:schemeClr val="bg1"/>
              </a:solidFill>
            </a:endParaRPr>
          </a:p>
        </p:txBody>
      </p:sp>
      <p:pic>
        <p:nvPicPr>
          <p:cNvPr id="22531" name="Picture 3" descr="C:\Documents and Settings\Igor\Рабочий стол\Юля\демографисекая ситуация\0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0915"/>
            <a:ext cx="5357882" cy="37213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</a:t>
            </a:r>
            <a:r>
              <a:rPr lang="ru-RU" sz="4400" dirty="0" smtClean="0">
                <a:solidFill>
                  <a:schemeClr val="tx1"/>
                </a:solidFill>
              </a:rPr>
              <a:t>Социальный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      фактор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C:\Documents and Settings\Igor\Рабочий стол\Юля\демографисекая ситуация\Здравоохранение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5429288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Documents and Settings\Igor\Рабочий стол\Юля\демографисекая ситуация\oxrana-materinstva-i-mladenchestva-v-sss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00108"/>
            <a:ext cx="3714776" cy="3421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Политический </a:t>
            </a:r>
            <a:r>
              <a:rPr lang="ru-RU" dirty="0" smtClean="0">
                <a:solidFill>
                  <a:schemeClr val="tx1"/>
                </a:solidFill>
              </a:rPr>
              <a:t>фактор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78" name="Picture 2" descr="C:\Documents and Settings\Igor\Рабочий стол\Юля\демографисекая ситуация\гастарбайте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643338" cy="303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Documents and Settings\Igor\Рабочий стол\Юля\демографисекая ситуация\96431095ac0a1a3115ab989901deba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928802"/>
            <a:ext cx="4857759" cy="350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    			внимание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Igor\Рабочий стол\Юля\демографисекая ситуация\how-many-healthy-people-are-there-ppcor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454065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64305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85786" y="500042"/>
            <a:ext cx="68580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Демографическая ситуация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комплексная количественная характеристика и качественная оценка демографических процессов (рождаемости, смертности, миграции и т.д.), протекающих на определенной территории, их тенденций, итогов к определенному периоду и последствий.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857364"/>
          <a:ext cx="8572564" cy="3738618"/>
        </p:xfrm>
        <a:graphic>
          <a:graphicData uri="http://schemas.openxmlformats.org/drawingml/2006/table">
            <a:tbl>
              <a:tblPr/>
              <a:tblGrid>
                <a:gridCol w="713424"/>
                <a:gridCol w="713424"/>
                <a:gridCol w="713424"/>
                <a:gridCol w="713424"/>
                <a:gridCol w="713424"/>
                <a:gridCol w="713424"/>
                <a:gridCol w="724900"/>
                <a:gridCol w="713424"/>
                <a:gridCol w="713424"/>
                <a:gridCol w="713424"/>
                <a:gridCol w="713424"/>
                <a:gridCol w="713424"/>
              </a:tblGrid>
              <a:tr h="415402">
                <a:tc gridSpan="12">
                  <a:txBody>
                    <a:bodyPr/>
                    <a:lstStyle/>
                    <a:p>
                      <a:pPr indent="666115"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402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1897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402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459 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535 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649 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625 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615 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618 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639 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 dirty="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654 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669 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402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402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709 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709 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713 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200" dirty="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715 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714 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706 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688 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659 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629 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612 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595 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402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402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581 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569 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560 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546 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545 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538 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526 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521 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518 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514 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497 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402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402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496 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488 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2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27101" marR="27101" marT="8469" marB="846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2976" y="714356"/>
            <a:ext cx="6830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Численность населения Сахалинской области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                  </a:t>
            </a:r>
            <a:r>
              <a:rPr lang="ru-RU" sz="2700" dirty="0" smtClean="0">
                <a:solidFill>
                  <a:schemeClr val="bg1"/>
                </a:solidFill>
              </a:rPr>
              <a:t>Населённые </a:t>
            </a:r>
            <a:r>
              <a:rPr lang="ru-RU" sz="2700" dirty="0" smtClean="0">
                <a:solidFill>
                  <a:schemeClr val="bg1"/>
                </a:solidFill>
              </a:rPr>
              <a:t>пункты 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с </a:t>
            </a:r>
            <a:r>
              <a:rPr lang="ru-RU" sz="2700" dirty="0" smtClean="0">
                <a:solidFill>
                  <a:schemeClr val="bg1"/>
                </a:solidFill>
              </a:rPr>
              <a:t>численностью населения более 3 тысяч человек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32" y="1071546"/>
          <a:ext cx="4143404" cy="5292718"/>
        </p:xfrm>
        <a:graphic>
          <a:graphicData uri="http://schemas.openxmlformats.org/drawingml/2006/table">
            <a:tbl>
              <a:tblPr/>
              <a:tblGrid>
                <a:gridCol w="2071702"/>
                <a:gridCol w="2071702"/>
              </a:tblGrid>
              <a:tr h="2811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Южно-Сахалинск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192 780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Корсаков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32 962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Холмск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28 751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21 203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Поронайск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15 262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Долинск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11 730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Невельск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10 603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Ноглики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9971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Александровск-Сахалинский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9720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Углегорск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9395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Анива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9288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Тымовское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7489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Шахтёрск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7094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Смирных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7247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Южно-Курильск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7196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Макаров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6681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Троицкое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4938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Горнозаводск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4053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Томари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254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3955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8" marR="158928" marT="7946" marB="7946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Igor\Рабочий стол\Юля\демографисекая ситуация\okha0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3556135" cy="2913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-214346" y="571480"/>
            <a:ext cx="3500430" cy="335758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Городское население </a:t>
            </a:r>
            <a:r>
              <a:rPr lang="ru-RU" dirty="0" smtClean="0"/>
              <a:t>составляет </a:t>
            </a:r>
            <a:r>
              <a:rPr lang="ru-RU" dirty="0" smtClean="0"/>
              <a:t>— 81,52%. Две трети от всего городского населения острова сконцентрировано в </a:t>
            </a:r>
            <a:r>
              <a:rPr lang="ru-RU" dirty="0" smtClean="0"/>
              <a:t>городах</a:t>
            </a:r>
            <a:r>
              <a:rPr lang="ru-RU" dirty="0" smtClean="0"/>
              <a:t> Сахалина — Южно-Сахалинске, Корсакове, Холмске и Охе. </a:t>
            </a:r>
            <a:endParaRPr lang="ru-RU" dirty="0"/>
          </a:p>
        </p:txBody>
      </p:sp>
      <p:pic>
        <p:nvPicPr>
          <p:cNvPr id="16389" name="Picture 5" descr="C:\Documents and Settings\Igor\Рабочий стол\Юля\демографисекая ситуация\holm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143380"/>
            <a:ext cx="4429156" cy="2497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C:\Documents and Settings\Igor\Рабочий стол\Юля\демографисекая ситуация\korsakov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428868"/>
            <a:ext cx="3643338" cy="221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C:\Documents and Settings\Igor\Рабочий стол\Юля\демографисекая ситуация\Горный_воздух_Южно-Сахалинск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85728"/>
            <a:ext cx="300039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3428994" cy="5073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42998"/>
                <a:gridCol w="1142998"/>
                <a:gridCol w="11429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Нац-сть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 г.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от всего кол-ва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Русские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409786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82,29 %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Корейцы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24993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5,02 %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Украинцы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12136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2,44 %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Татары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4880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0,98 %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Белорусы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2994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0,60 %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Нивхи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2290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0,46 %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Киргизы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1763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0,35 %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Мордва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1666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0,33 %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Узбеки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1518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0,30 %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Армяне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1240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0,25 %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Азербайджанцы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1155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0,23 %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solidFill>
                  <a:schemeClr val="tx1"/>
                </a:solidFill>
              </a:rPr>
              <a:t>          </a:t>
            </a:r>
            <a:r>
              <a:rPr lang="ru-RU" sz="2700" b="0" dirty="0" smtClean="0">
                <a:solidFill>
                  <a:schemeClr val="tx1"/>
                </a:solidFill>
              </a:rPr>
              <a:t>Динамика </a:t>
            </a:r>
            <a:r>
              <a:rPr lang="ru-RU" sz="2700" b="0" dirty="0" smtClean="0">
                <a:solidFill>
                  <a:schemeClr val="tx1"/>
                </a:solidFill>
              </a:rPr>
              <a:t>национального состава по данным </a:t>
            </a:r>
            <a:r>
              <a:rPr lang="ru-RU" sz="2700" b="0" dirty="0" smtClean="0">
                <a:solidFill>
                  <a:schemeClr val="tx1"/>
                </a:solidFill>
              </a:rPr>
              <a:t>                             	всероссийской переписи населения 2010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C:\Documents and Settings\Igor\Рабочий стол\Юля\демографисекая ситуация\30988ebcbf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14422"/>
            <a:ext cx="4143404" cy="270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3" descr="C:\Documents and Settings\Igor\Рабочий стол\Юля\демографисекая ситуация\karis-diaspora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43380"/>
            <a:ext cx="3500462" cy="24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642918"/>
          <a:ext cx="7000920" cy="2930536"/>
        </p:xfrm>
        <a:graphic>
          <a:graphicData uri="http://schemas.openxmlformats.org/drawingml/2006/table">
            <a:tbl>
              <a:tblPr/>
              <a:tblGrid>
                <a:gridCol w="777880"/>
                <a:gridCol w="777880"/>
                <a:gridCol w="777880"/>
                <a:gridCol w="777880"/>
                <a:gridCol w="777880"/>
                <a:gridCol w="777880"/>
                <a:gridCol w="777880"/>
                <a:gridCol w="777880"/>
                <a:gridCol w="777880"/>
              </a:tblGrid>
              <a:tr h="418648">
                <a:tc gridSpan="9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Рождаемость (число родившихся на 1000 человек населения)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6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86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6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86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6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86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433" name="Picture 1" descr="C:\Documents and Settings\Igor\Рабочий стол\Юля\демографисекая ситуация\mladentsy-deti-novorozhdenn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4143040" cy="2452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5" name="Picture 3" descr="C:\Documents and Settings\Igor\Рабочий стол\Юля\демографисекая ситуация\mladenec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3786214" cy="2454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357166"/>
          <a:ext cx="6572295" cy="2851961"/>
        </p:xfrm>
        <a:graphic>
          <a:graphicData uri="http://schemas.openxmlformats.org/drawingml/2006/table">
            <a:tbl>
              <a:tblPr/>
              <a:tblGrid>
                <a:gridCol w="730255"/>
                <a:gridCol w="730255"/>
                <a:gridCol w="730255"/>
                <a:gridCol w="730255"/>
                <a:gridCol w="730255"/>
                <a:gridCol w="730255"/>
                <a:gridCol w="730255"/>
                <a:gridCol w="730255"/>
                <a:gridCol w="730255"/>
              </a:tblGrid>
              <a:tr h="407423">
                <a:tc gridSpan="9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Смертность (число умерших на 1000 человек населения)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42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0742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42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0742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 dirty="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42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0742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1538" y="3500438"/>
          <a:ext cx="6572295" cy="2857519"/>
        </p:xfrm>
        <a:graphic>
          <a:graphicData uri="http://schemas.openxmlformats.org/drawingml/2006/table">
            <a:tbl>
              <a:tblPr/>
              <a:tblGrid>
                <a:gridCol w="730255"/>
                <a:gridCol w="730255"/>
                <a:gridCol w="730255"/>
                <a:gridCol w="730255"/>
                <a:gridCol w="730255"/>
                <a:gridCol w="730255"/>
                <a:gridCol w="730255"/>
                <a:gridCol w="730255"/>
                <a:gridCol w="730255"/>
              </a:tblGrid>
              <a:tr h="690595">
                <a:tc gridSpan="9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Естественный прирост населения (на 1000 человек населения, знак (-) означает естественную убыль населения)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15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115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-8,1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15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115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15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115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↘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CC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↗</a:t>
                      </a:r>
                      <a:r>
                        <a:rPr lang="ru-RU" sz="1400">
                          <a:solidFill>
                            <a:srgbClr val="25252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Природный и климатический фактор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481" name="Picture 1" descr="C:\Documents and Settings\Igor\Рабочий стол\Юля\демографисекая ситуация\013030500_1446537475-tsunami-25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4214842" cy="26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Documents and Settings\Igor\Рабочий стол\Юля\демографисекая ситуация\f4a36c743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86190"/>
            <a:ext cx="4143404" cy="2686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Documents and Settings\Igor\Рабочий стол\Юля\демографисекая ситуация\ffacc2683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414340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Documents and Settings\Igor\Рабочий стол\Юля\демографисекая ситуация\neftegors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285860"/>
            <a:ext cx="414340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590</Words>
  <PresentationFormat>Экран (4:3)</PresentationFormat>
  <Paragraphs>328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Демографическая ситуация в Сахалинской области.</vt:lpstr>
      <vt:lpstr>Слайд 2</vt:lpstr>
      <vt:lpstr>Слайд 3</vt:lpstr>
      <vt:lpstr>                   Населённые пункты  с численностью населения более 3 тысяч человек </vt:lpstr>
      <vt:lpstr>Слайд 5</vt:lpstr>
      <vt:lpstr>          Динамика национального состава по данным                               всероссийской переписи населения 2010 г. </vt:lpstr>
      <vt:lpstr>Слайд 7</vt:lpstr>
      <vt:lpstr>Слайд 8</vt:lpstr>
      <vt:lpstr>Природный и климатический фактор</vt:lpstr>
      <vt:lpstr>      Экологический фактор</vt:lpstr>
      <vt:lpstr>    Экономический          фактор </vt:lpstr>
      <vt:lpstr>   Социальный       фактор</vt:lpstr>
      <vt:lpstr>    Политический фактор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Демографическая ситуация в Сахалинской области.</dc:title>
  <cp:lastModifiedBy>Home</cp:lastModifiedBy>
  <cp:revision>10</cp:revision>
  <dcterms:modified xsi:type="dcterms:W3CDTF">2016-03-21T14:17:14Z</dcterms:modified>
</cp:coreProperties>
</file>