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06.05.2016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470025"/>
          </a:xfrm>
        </p:spPr>
        <p:txBody>
          <a:bodyPr/>
          <a:lstStyle/>
          <a:p>
            <a:r>
              <a:rPr lang="ru-RU" sz="6000" dirty="0" smtClean="0"/>
              <a:t>Классификация полимеров.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54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229600" cy="1600200"/>
          </a:xfrm>
        </p:spPr>
        <p:txBody>
          <a:bodyPr/>
          <a:lstStyle/>
          <a:p>
            <a:r>
              <a:rPr lang="ru-RU" dirty="0" smtClean="0"/>
              <a:t>Элементоорганические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У элементоорганических полимеров главная молекулярная цепь имеет неорганическую природу, а боковые ответвления </a:t>
            </a:r>
            <a:r>
              <a:rPr lang="ru-RU" sz="2000" b="1" dirty="0" smtClean="0">
                <a:solidFill>
                  <a:schemeClr val="tx1"/>
                </a:solidFill>
              </a:rPr>
              <a:t>– органическую.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841" y="2780928"/>
            <a:ext cx="3229828" cy="27477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44270" y="3312799"/>
            <a:ext cx="43540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+mj-lt"/>
              </a:rPr>
              <a:t>Примерами элементорганических </a:t>
            </a:r>
            <a:endParaRPr lang="ru-RU" b="1" dirty="0" smtClean="0">
              <a:latin typeface="+mj-lt"/>
            </a:endParaRPr>
          </a:p>
          <a:p>
            <a:pPr algn="ctr"/>
            <a:r>
              <a:rPr lang="ru-RU" b="1" dirty="0" smtClean="0">
                <a:latin typeface="+mj-lt"/>
              </a:rPr>
              <a:t>полимеров </a:t>
            </a:r>
            <a:r>
              <a:rPr lang="ru-RU" b="1" dirty="0">
                <a:latin typeface="+mj-lt"/>
              </a:rPr>
              <a:t>являются </a:t>
            </a:r>
            <a:endParaRPr lang="ru-RU" b="1" dirty="0" smtClean="0">
              <a:latin typeface="+mj-lt"/>
            </a:endParaRPr>
          </a:p>
          <a:p>
            <a:pPr algn="ctr"/>
            <a:r>
              <a:rPr lang="ru-RU" b="1" dirty="0" err="1" smtClean="0">
                <a:latin typeface="+mj-lt"/>
              </a:rPr>
              <a:t>полиорганоциклофосфазены</a:t>
            </a:r>
            <a:r>
              <a:rPr lang="ru-RU" b="1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685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531440"/>
            <a:ext cx="8229600" cy="1600200"/>
          </a:xfrm>
        </p:spPr>
        <p:txBody>
          <a:bodyPr/>
          <a:lstStyle/>
          <a:p>
            <a:r>
              <a:rPr lang="ru-RU" sz="4800" dirty="0" smtClean="0"/>
              <a:t>Классификация полимеров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>
                <a:solidFill>
                  <a:schemeClr val="tx1"/>
                </a:solidFill>
              </a:rPr>
              <a:t>3. По строению главной цепи 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411760" y="2132856"/>
            <a:ext cx="72008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5796136" y="2120815"/>
            <a:ext cx="648072" cy="13081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1429563" y="3472934"/>
            <a:ext cx="1675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+mj-lt"/>
              </a:rPr>
              <a:t>Гомоцепные</a:t>
            </a:r>
            <a:endParaRPr lang="ru-RU" b="1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2893" y="3472934"/>
            <a:ext cx="1972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+mj-lt"/>
              </a:rPr>
              <a:t>Гетероцепные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25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387424"/>
            <a:ext cx="8229600" cy="1600200"/>
          </a:xfrm>
        </p:spPr>
        <p:txBody>
          <a:bodyPr/>
          <a:lstStyle/>
          <a:p>
            <a:r>
              <a:rPr lang="ru-RU" dirty="0" smtClean="0"/>
              <a:t>Гетероцепные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>
                <a:solidFill>
                  <a:schemeClr val="tx1"/>
                </a:solidFill>
              </a:rPr>
              <a:t>Гетероцепными</a:t>
            </a:r>
            <a:r>
              <a:rPr lang="ru-RU" b="1" dirty="0">
                <a:solidFill>
                  <a:schemeClr val="tx1"/>
                </a:solidFill>
              </a:rPr>
              <a:t> называют такие полимеры, главная цепь которых состоит из различных атомов. К гетероцепным полимерам относятся простые эфиры, </a:t>
            </a:r>
            <a:r>
              <a:rPr lang="ru-RU" b="1" dirty="0" smtClean="0">
                <a:solidFill>
                  <a:schemeClr val="tx1"/>
                </a:solidFill>
              </a:rPr>
              <a:t>например: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                             </a:t>
            </a:r>
            <a:r>
              <a:rPr lang="ru-RU" b="1" dirty="0" err="1" smtClean="0">
                <a:solidFill>
                  <a:schemeClr val="tx1"/>
                </a:solidFill>
              </a:rPr>
              <a:t>полиэтиленгликоль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924" y="4325551"/>
            <a:ext cx="7214822" cy="382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78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600200"/>
          </a:xfrm>
        </p:spPr>
        <p:txBody>
          <a:bodyPr/>
          <a:lstStyle/>
          <a:p>
            <a:r>
              <a:rPr lang="ru-RU" dirty="0" smtClean="0"/>
              <a:t>Гомоцепные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u="sng" dirty="0">
                <a:solidFill>
                  <a:schemeClr val="tx1"/>
                </a:solidFill>
              </a:rPr>
              <a:t>Гомоцепные полимеры </a:t>
            </a:r>
            <a:r>
              <a:rPr lang="ru-RU" b="1" dirty="0">
                <a:solidFill>
                  <a:schemeClr val="tx1"/>
                </a:solidFill>
              </a:rPr>
              <a:t>имеют главную цепь, состоящую из одинаковых атомов.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70" y="3584879"/>
            <a:ext cx="7207688" cy="18386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15616" y="2816345"/>
            <a:ext cx="7111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+mj-lt"/>
              </a:rPr>
              <a:t>Если главная цепь состоит из атомов кремния, </a:t>
            </a:r>
            <a:endParaRPr lang="ru-RU" b="1" dirty="0" smtClean="0">
              <a:latin typeface="+mj-lt"/>
            </a:endParaRPr>
          </a:p>
          <a:p>
            <a:pPr algn="ctr"/>
            <a:r>
              <a:rPr lang="ru-RU" b="1" dirty="0" smtClean="0">
                <a:latin typeface="+mj-lt"/>
              </a:rPr>
              <a:t>то </a:t>
            </a:r>
            <a:r>
              <a:rPr lang="ru-RU" b="1" dirty="0">
                <a:latin typeface="+mj-lt"/>
              </a:rPr>
              <a:t>полимеры называют </a:t>
            </a:r>
            <a:r>
              <a:rPr lang="ru-RU" b="1" dirty="0" err="1">
                <a:latin typeface="+mj-lt"/>
              </a:rPr>
              <a:t>кремнийцепными</a:t>
            </a:r>
            <a:r>
              <a:rPr lang="ru-RU" b="1" dirty="0">
                <a:latin typeface="+mj-lt"/>
              </a:rPr>
              <a:t> - </a:t>
            </a:r>
            <a:r>
              <a:rPr lang="ru-RU" b="1" dirty="0" err="1">
                <a:latin typeface="+mj-lt"/>
              </a:rPr>
              <a:t>полисиланами</a:t>
            </a:r>
            <a:r>
              <a:rPr lang="ru-RU" b="1" dirty="0">
                <a:latin typeface="+mj-lt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60162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8229600" cy="1600200"/>
          </a:xfrm>
        </p:spPr>
        <p:txBody>
          <a:bodyPr/>
          <a:lstStyle/>
          <a:p>
            <a:r>
              <a:rPr lang="ru-RU" sz="4800" dirty="0" smtClean="0"/>
              <a:t>Классификация полимеров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4. </a:t>
            </a:r>
            <a:r>
              <a:rPr lang="ru-RU" b="1" dirty="0">
                <a:solidFill>
                  <a:schemeClr val="tx1"/>
                </a:solidFill>
              </a:rPr>
              <a:t>По структурной форме цепи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547664" y="2132856"/>
            <a:ext cx="1152128" cy="936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572000" y="2132856"/>
            <a:ext cx="0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6516216" y="2132856"/>
            <a:ext cx="792088" cy="936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2738" y="3157193"/>
            <a:ext cx="1364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линейные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612442" y="4059583"/>
            <a:ext cx="1919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разветвленные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516216" y="3120543"/>
            <a:ext cx="2545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сетчатые </a:t>
            </a:r>
          </a:p>
          <a:p>
            <a:r>
              <a:rPr lang="ru-RU" b="1" dirty="0" smtClean="0"/>
              <a:t>(пространственные)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939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459432"/>
            <a:ext cx="8229600" cy="1600200"/>
          </a:xfrm>
        </p:spPr>
        <p:txBody>
          <a:bodyPr/>
          <a:lstStyle/>
          <a:p>
            <a:r>
              <a:rPr lang="ru-RU" dirty="0" smtClean="0"/>
              <a:t>Линейные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u="sng" dirty="0">
                <a:solidFill>
                  <a:schemeClr val="tx1"/>
                </a:solidFill>
              </a:rPr>
              <a:t>Линейными </a:t>
            </a:r>
            <a:r>
              <a:rPr lang="ru-RU" sz="2000" b="1" dirty="0">
                <a:solidFill>
                  <a:schemeClr val="tx1"/>
                </a:solidFill>
              </a:rPr>
              <a:t>называют полимеры, молекулы которых представляют собой длинные цепи, не имеющие разветвлений или же которые имеют короткие ответвления в пределах одного </a:t>
            </a:r>
            <a:r>
              <a:rPr lang="ru-RU" sz="2000" b="1" dirty="0" err="1">
                <a:solidFill>
                  <a:schemeClr val="tx1"/>
                </a:solidFill>
              </a:rPr>
              <a:t>мономерного</a:t>
            </a:r>
            <a:r>
              <a:rPr lang="ru-RU" sz="2000" b="1" dirty="0">
                <a:solidFill>
                  <a:schemeClr val="tx1"/>
                </a:solidFill>
              </a:rPr>
              <a:t> звена: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51" y="3573016"/>
            <a:ext cx="4464496" cy="16001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29347" y="4188439"/>
            <a:ext cx="3975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/>
              <a:t>- относятся к линейным полимерам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422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Разветвленные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u="sng" dirty="0">
                <a:solidFill>
                  <a:schemeClr val="tx1"/>
                </a:solidFill>
              </a:rPr>
              <a:t>Разветвленными полимерами </a:t>
            </a:r>
            <a:r>
              <a:rPr lang="ru-RU" sz="2000" b="1" dirty="0">
                <a:solidFill>
                  <a:schemeClr val="tx1"/>
                </a:solidFill>
              </a:rPr>
              <a:t>называют полимеры, макромолекулы которых имеют боковые ответвления от цепи, называемой главной или основной. Число ответвлений и их размер могут изменяться в очень широких </a:t>
            </a:r>
            <a:r>
              <a:rPr lang="ru-RU" sz="2000" b="1" dirty="0" smtClean="0">
                <a:solidFill>
                  <a:schemeClr val="tx1"/>
                </a:solidFill>
              </a:rPr>
              <a:t>пределах.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492573"/>
            <a:ext cx="6667500" cy="800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89900" y="3789040"/>
            <a:ext cx="5734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/>
              <a:t>Например, молекулу полиэтилена </a:t>
            </a:r>
            <a:r>
              <a:rPr lang="ru-RU" b="1" dirty="0" smtClean="0"/>
              <a:t>высокого</a:t>
            </a:r>
          </a:p>
          <a:p>
            <a:pPr algn="ctr"/>
            <a:r>
              <a:rPr lang="ru-RU" b="1" dirty="0" smtClean="0"/>
              <a:t> </a:t>
            </a:r>
            <a:r>
              <a:rPr lang="ru-RU" b="1" dirty="0"/>
              <a:t>давления схематически можно изобразить так:</a:t>
            </a:r>
          </a:p>
        </p:txBody>
      </p:sp>
    </p:spTree>
    <p:extLst>
      <p:ext uri="{BB962C8B-B14F-4D97-AF65-F5344CB8AC3E}">
        <p14:creationId xmlns:p14="http://schemas.microsoft.com/office/powerpoint/2010/main" val="310052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Сетчатые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b="1" u="sng" dirty="0">
                <a:solidFill>
                  <a:schemeClr val="tx1"/>
                </a:solidFill>
              </a:rPr>
              <a:t>Сетчатыми или пространственными </a:t>
            </a:r>
            <a:r>
              <a:rPr lang="ru-RU" sz="1800" b="1" dirty="0">
                <a:solidFill>
                  <a:schemeClr val="tx1"/>
                </a:solidFill>
              </a:rPr>
              <a:t>называют полимеры, построенные из длинных цепей, соединенных друг с другом поперечными химическими связями в трехмерную сетку. Примерами таких полимерных материалов являются фенолформальдегидные смолы, резины, эбонит и др.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096" y="3068960"/>
            <a:ext cx="3600400" cy="3478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17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95936" y="2348880"/>
            <a:ext cx="19442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9208" y="102200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Полимеры - химические </a:t>
            </a:r>
            <a:r>
              <a:rPr lang="ru-RU" b="1" dirty="0">
                <a:solidFill>
                  <a:schemeClr val="tx1"/>
                </a:solidFill>
              </a:rPr>
              <a:t>соединения с высокой молекулярной </a:t>
            </a:r>
            <a:r>
              <a:rPr lang="ru-RU" b="1" dirty="0" smtClean="0">
                <a:solidFill>
                  <a:schemeClr val="tx1"/>
                </a:solidFill>
              </a:rPr>
              <a:t>массой, молекулы </a:t>
            </a:r>
            <a:r>
              <a:rPr lang="ru-RU" b="1" dirty="0">
                <a:solidFill>
                  <a:schemeClr val="tx1"/>
                </a:solidFill>
              </a:rPr>
              <a:t>которых </a:t>
            </a:r>
            <a:r>
              <a:rPr lang="ru-RU" b="1" dirty="0" smtClean="0">
                <a:solidFill>
                  <a:schemeClr val="tx1"/>
                </a:solidFill>
              </a:rPr>
              <a:t>состоят </a:t>
            </a:r>
            <a:r>
              <a:rPr lang="ru-RU" b="1" dirty="0">
                <a:solidFill>
                  <a:schemeClr val="tx1"/>
                </a:solidFill>
              </a:rPr>
              <a:t>из большого числа повторяющихся группировок (</a:t>
            </a:r>
            <a:r>
              <a:rPr lang="ru-RU" b="1" dirty="0" err="1">
                <a:solidFill>
                  <a:schemeClr val="tx1"/>
                </a:solidFill>
              </a:rPr>
              <a:t>мономерных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звеньев).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b="1" dirty="0">
                <a:solidFill>
                  <a:schemeClr val="tx1"/>
                </a:solidFill>
              </a:rPr>
              <a:t>Образуются в </a:t>
            </a:r>
            <a:r>
              <a:rPr lang="ru-RU" sz="2000" b="1" dirty="0" smtClean="0">
                <a:solidFill>
                  <a:schemeClr val="tx1"/>
                </a:solidFill>
              </a:rPr>
              <a:t>результате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полимеризации</a:t>
            </a:r>
            <a:r>
              <a:rPr lang="ru-RU" sz="2000" b="1" dirty="0">
                <a:solidFill>
                  <a:schemeClr val="tx1"/>
                </a:solidFill>
              </a:rPr>
              <a:t>. Имеют </a:t>
            </a:r>
            <a:endParaRPr lang="ru-RU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собственную 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классификацию.</a:t>
            </a:r>
            <a:endParaRPr lang="ru-RU" sz="2000" b="1" dirty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sz="18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284984"/>
            <a:ext cx="3138652" cy="313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30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87424"/>
            <a:ext cx="8229600" cy="1600200"/>
          </a:xfrm>
        </p:spPr>
        <p:txBody>
          <a:bodyPr/>
          <a:lstStyle/>
          <a:p>
            <a:r>
              <a:rPr lang="ru-RU" sz="4400" dirty="0" smtClean="0"/>
              <a:t>Классификация полимеров.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1. По происхождению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699792" y="2132856"/>
            <a:ext cx="792088" cy="936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796136" y="2132856"/>
            <a:ext cx="648072" cy="936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499992" y="2132856"/>
            <a:ext cx="0" cy="15121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56834" y="3143338"/>
            <a:ext cx="1588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природные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629236" y="3820398"/>
            <a:ext cx="1983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синтетические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796136" y="3070230"/>
            <a:ext cx="1980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искусственные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25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675456"/>
            <a:ext cx="8229600" cy="1600200"/>
          </a:xfrm>
        </p:spPr>
        <p:txBody>
          <a:bodyPr/>
          <a:lstStyle/>
          <a:p>
            <a:r>
              <a:rPr lang="ru-RU" dirty="0" smtClean="0"/>
              <a:t>Природные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u="sng" dirty="0">
                <a:solidFill>
                  <a:schemeClr val="tx1"/>
                </a:solidFill>
              </a:rPr>
              <a:t>Природные или натуральные</a:t>
            </a:r>
            <a:r>
              <a:rPr lang="ru-RU" sz="2000" b="1" dirty="0">
                <a:solidFill>
                  <a:schemeClr val="tx1"/>
                </a:solidFill>
              </a:rPr>
              <a:t>, представляют собой большую группу полимеров, встречающихся в. окружающем нас мире</a:t>
            </a:r>
            <a:r>
              <a:rPr lang="ru-RU" sz="2000" b="1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Долгое </a:t>
            </a:r>
            <a:r>
              <a:rPr lang="ru-RU" sz="2000" b="1" dirty="0">
                <a:solidFill>
                  <a:schemeClr val="tx1"/>
                </a:solidFill>
              </a:rPr>
              <a:t>время считалось, что природные полимеры - продукт деятельности живых </a:t>
            </a:r>
            <a:r>
              <a:rPr lang="ru-RU" sz="2000" b="1" dirty="0" smtClean="0">
                <a:solidFill>
                  <a:schemeClr val="tx1"/>
                </a:solidFill>
              </a:rPr>
              <a:t>организмов. </a:t>
            </a:r>
            <a:r>
              <a:rPr lang="ru-RU" sz="2000" b="1" dirty="0">
                <a:solidFill>
                  <a:schemeClr val="tx1"/>
                </a:solidFill>
              </a:rPr>
              <a:t>Однако полимеры были найдены и в составе метеоритов, и в продуктах извержений вулканов, и в межзвездной пыли </a:t>
            </a:r>
            <a:r>
              <a:rPr lang="ru-RU" sz="2000" b="1" dirty="0" smtClean="0">
                <a:solidFill>
                  <a:schemeClr val="tx1"/>
                </a:solidFill>
              </a:rPr>
              <a:t>(формальдегид</a:t>
            </a:r>
            <a:r>
              <a:rPr lang="ru-RU" sz="2000" b="1" dirty="0">
                <a:solidFill>
                  <a:schemeClr val="tx1"/>
                </a:solidFill>
              </a:rPr>
              <a:t>). </a:t>
            </a:r>
            <a:endParaRPr lang="ru-RU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Для многих из них 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573015"/>
            <a:ext cx="1421565" cy="38214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47966" y="3555046"/>
            <a:ext cx="37657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является общей формулой</a:t>
            </a:r>
            <a:endParaRPr lang="ru-RU" sz="2000" b="1" dirty="0">
              <a:latin typeface="+mj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981796"/>
            <a:ext cx="4305208" cy="126226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542" y="4077072"/>
            <a:ext cx="4297458" cy="116698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47664" y="5408432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крахмал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885125" y="5408432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целлюлоза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330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531440"/>
            <a:ext cx="8229600" cy="1600200"/>
          </a:xfrm>
        </p:spPr>
        <p:txBody>
          <a:bodyPr/>
          <a:lstStyle/>
          <a:p>
            <a:r>
              <a:rPr lang="ru-RU" dirty="0" smtClean="0"/>
              <a:t>Синтетические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Получают </a:t>
            </a:r>
            <a:r>
              <a:rPr lang="ru-RU" sz="2000" b="1" dirty="0">
                <a:solidFill>
                  <a:schemeClr val="tx1"/>
                </a:solidFill>
              </a:rPr>
              <a:t>синтезом из мономеров, </a:t>
            </a:r>
            <a:r>
              <a:rPr lang="ru-RU" sz="2000" b="1" dirty="0" smtClean="0">
                <a:solidFill>
                  <a:schemeClr val="tx1"/>
                </a:solidFill>
              </a:rPr>
              <a:t>то есть </a:t>
            </a:r>
            <a:r>
              <a:rPr lang="ru-RU" sz="2000" b="1" dirty="0">
                <a:solidFill>
                  <a:schemeClr val="tx1"/>
                </a:solidFill>
              </a:rPr>
              <a:t>объединением множества мелких молекул в несколько </a:t>
            </a:r>
            <a:r>
              <a:rPr lang="ru-RU" sz="2000" b="1" dirty="0" smtClean="0">
                <a:solidFill>
                  <a:schemeClr val="tx1"/>
                </a:solidFill>
              </a:rPr>
              <a:t>макромолекул.</a:t>
            </a:r>
            <a:endParaRPr lang="ru-RU" sz="2000" b="1" dirty="0">
              <a:solidFill>
                <a:schemeClr val="tx1"/>
              </a:solidFill>
            </a:endParaRPr>
          </a:p>
          <a:p>
            <a:r>
              <a:rPr lang="ru-RU" sz="2000" b="1" dirty="0">
                <a:solidFill>
                  <a:schemeClr val="tx1"/>
                </a:solidFill>
              </a:rPr>
              <a:t>Многие синтетические полимеры не имеют аналогов среди природных.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732615"/>
            <a:ext cx="4176464" cy="272378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028" y="2732616"/>
            <a:ext cx="3569731" cy="26772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59631" y="5728730"/>
            <a:ext cx="2736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+mj-lt"/>
              </a:rPr>
              <a:t>гранулы полиэтилена</a:t>
            </a:r>
            <a:endParaRPr lang="ru-RU" b="1" dirty="0">
              <a:latin typeface="+mj-lt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90893" y="5697952"/>
            <a:ext cx="6832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ru-RU" sz="2000" b="1" dirty="0">
                <a:latin typeface="Century Gothic"/>
              </a:rPr>
              <a:t>ПВХ</a:t>
            </a:r>
            <a:endParaRPr lang="ru-RU" sz="2000" b="1" dirty="0"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1029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459432"/>
            <a:ext cx="8229600" cy="1600200"/>
          </a:xfrm>
        </p:spPr>
        <p:txBody>
          <a:bodyPr/>
          <a:lstStyle/>
          <a:p>
            <a:r>
              <a:rPr lang="ru-RU" dirty="0"/>
              <a:t>Искусственные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412776"/>
            <a:ext cx="8229600" cy="4525963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Данные полимеры получают </a:t>
            </a:r>
            <a:r>
              <a:rPr lang="ru-RU" sz="2000" b="1" dirty="0">
                <a:solidFill>
                  <a:schemeClr val="tx1"/>
                </a:solidFill>
              </a:rPr>
              <a:t>из природных полимеров путем их химической модификации</a:t>
            </a:r>
            <a:r>
              <a:rPr lang="ru-RU" sz="2000" b="1" dirty="0" smtClean="0">
                <a:solidFill>
                  <a:schemeClr val="tx1"/>
                </a:solidFill>
              </a:rPr>
              <a:t>.</a:t>
            </a:r>
          </a:p>
          <a:p>
            <a:endParaRPr lang="ru-RU" sz="2000" b="1" dirty="0">
              <a:solidFill>
                <a:schemeClr val="tx1"/>
              </a:solidFill>
            </a:endParaRPr>
          </a:p>
          <a:p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9912" y="2276872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Целлюлоза</a:t>
            </a:r>
            <a:endParaRPr lang="ru-RU" b="1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131840" y="2780928"/>
            <a:ext cx="64807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253392" y="2780928"/>
            <a:ext cx="61475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62033" y="3425722"/>
            <a:ext cx="2193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Нитроцеллюлоза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14" y="3815460"/>
            <a:ext cx="2942698" cy="248363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232998" y="3425722"/>
            <a:ext cx="22637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err="1" smtClean="0"/>
              <a:t>Ацетатцеллюлоза</a:t>
            </a:r>
            <a:endParaRPr lang="ru-RU" b="1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796879"/>
            <a:ext cx="3783770" cy="2504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24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531440"/>
            <a:ext cx="8229600" cy="1600200"/>
          </a:xfrm>
        </p:spPr>
        <p:txBody>
          <a:bodyPr/>
          <a:lstStyle/>
          <a:p>
            <a:r>
              <a:rPr lang="ru-RU" sz="4800" dirty="0" smtClean="0"/>
              <a:t>Классификация полимеров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2. По </a:t>
            </a:r>
            <a:r>
              <a:rPr lang="ru-RU" b="1" dirty="0">
                <a:solidFill>
                  <a:schemeClr val="tx1"/>
                </a:solidFill>
              </a:rPr>
              <a:t>химической природе состава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1835696" y="2132856"/>
            <a:ext cx="864096" cy="9361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427984" y="2132856"/>
            <a:ext cx="0" cy="22322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6156176" y="2112163"/>
            <a:ext cx="720080" cy="95679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99299" y="3117540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органические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056918" y="4399809"/>
            <a:ext cx="28969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элементоорганические</a:t>
            </a:r>
            <a:endParaRPr lang="ru-R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56176" y="3117540"/>
            <a:ext cx="2077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неорганические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808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531440"/>
            <a:ext cx="8229600" cy="1600200"/>
          </a:xfrm>
        </p:spPr>
        <p:txBody>
          <a:bodyPr/>
          <a:lstStyle/>
          <a:p>
            <a:r>
              <a:rPr lang="ru-RU" dirty="0" smtClean="0"/>
              <a:t>Органические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22358"/>
            <a:ext cx="8229600" cy="4525963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К </a:t>
            </a:r>
            <a:r>
              <a:rPr lang="ru-RU" b="1" u="sng" dirty="0">
                <a:solidFill>
                  <a:schemeClr val="tx1"/>
                </a:solidFill>
              </a:rPr>
              <a:t>органическим полимерам </a:t>
            </a:r>
            <a:r>
              <a:rPr lang="ru-RU" b="1" dirty="0">
                <a:solidFill>
                  <a:schemeClr val="tx1"/>
                </a:solidFill>
              </a:rPr>
              <a:t>относится большинство изучаемых веществ, макромолекулы которых в главной цепи кроме атомов углерода, могут </a:t>
            </a:r>
            <a:r>
              <a:rPr lang="ru-RU" b="1" dirty="0" smtClean="0">
                <a:solidFill>
                  <a:schemeClr val="tx1"/>
                </a:solidFill>
              </a:rPr>
              <a:t>содержать </a:t>
            </a:r>
            <a:r>
              <a:rPr lang="ru-RU" b="1" dirty="0">
                <a:solidFill>
                  <a:schemeClr val="tx1"/>
                </a:solidFill>
              </a:rPr>
              <a:t>также и другие элементы - кислород, азот, серу и т.д.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485340"/>
            <a:ext cx="5616624" cy="201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16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459432"/>
            <a:ext cx="8229600" cy="1600200"/>
          </a:xfrm>
        </p:spPr>
        <p:txBody>
          <a:bodyPr/>
          <a:lstStyle/>
          <a:p>
            <a:r>
              <a:rPr lang="ru-RU" dirty="0" smtClean="0"/>
              <a:t>Неорганические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</a:rPr>
              <a:t>Молекулы </a:t>
            </a:r>
            <a:r>
              <a:rPr lang="ru-RU" sz="2000" b="1" u="sng" dirty="0">
                <a:solidFill>
                  <a:schemeClr val="tx1"/>
                </a:solidFill>
              </a:rPr>
              <a:t>неорганических полимеров </a:t>
            </a:r>
            <a:r>
              <a:rPr lang="ru-RU" sz="2000" b="1" dirty="0">
                <a:solidFill>
                  <a:schemeClr val="tx1"/>
                </a:solidFill>
              </a:rPr>
              <a:t>построены из атомов кремния, алюминия, германия, серы и др. и не содержат органические боковые радикалы.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883" y="4149080"/>
            <a:ext cx="6876363" cy="132605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3608" y="3179583"/>
            <a:ext cx="75937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+mj-lt"/>
              </a:rPr>
              <a:t>Силиконы являются одним из наиболее часто </a:t>
            </a:r>
            <a:r>
              <a:rPr lang="ru-RU" b="1" dirty="0" smtClean="0">
                <a:latin typeface="+mj-lt"/>
              </a:rPr>
              <a:t>встречающихся</a:t>
            </a:r>
          </a:p>
          <a:p>
            <a:pPr algn="ctr"/>
            <a:r>
              <a:rPr lang="ru-RU" b="1" dirty="0" smtClean="0">
                <a:latin typeface="+mj-lt"/>
              </a:rPr>
              <a:t> </a:t>
            </a:r>
            <a:r>
              <a:rPr lang="ru-RU" b="1" dirty="0">
                <a:latin typeface="+mj-lt"/>
              </a:rPr>
              <a:t>неорганических полимеров. Они выглядят вот так:</a:t>
            </a:r>
          </a:p>
        </p:txBody>
      </p:sp>
    </p:spTree>
    <p:extLst>
      <p:ext uri="{BB962C8B-B14F-4D97-AF65-F5344CB8AC3E}">
        <p14:creationId xmlns:p14="http://schemas.microsoft.com/office/powerpoint/2010/main" val="84306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146</TotalTime>
  <Words>444</Words>
  <Application>Microsoft Office PowerPoint</Application>
  <PresentationFormat>Экран 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Исполнительная</vt:lpstr>
      <vt:lpstr>Классификация полимеров.</vt:lpstr>
      <vt:lpstr>Презентация PowerPoint</vt:lpstr>
      <vt:lpstr>Классификация полимеров.</vt:lpstr>
      <vt:lpstr>Природные</vt:lpstr>
      <vt:lpstr>Синтетические</vt:lpstr>
      <vt:lpstr>Искусственные </vt:lpstr>
      <vt:lpstr>Классификация полимеров</vt:lpstr>
      <vt:lpstr>Органические</vt:lpstr>
      <vt:lpstr>Неорганические</vt:lpstr>
      <vt:lpstr>Элементоорганические</vt:lpstr>
      <vt:lpstr>Классификация полимеров</vt:lpstr>
      <vt:lpstr>Гетероцепные</vt:lpstr>
      <vt:lpstr>Гомоцепные</vt:lpstr>
      <vt:lpstr>Классификация полимеров</vt:lpstr>
      <vt:lpstr>Линейные</vt:lpstr>
      <vt:lpstr>Разветвленные</vt:lpstr>
      <vt:lpstr>Сетчатые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полимеров.</dc:title>
  <dc:creator>асус</dc:creator>
  <cp:lastModifiedBy>асус</cp:lastModifiedBy>
  <cp:revision>11</cp:revision>
  <dcterms:created xsi:type="dcterms:W3CDTF">2016-05-06T08:38:47Z</dcterms:created>
  <dcterms:modified xsi:type="dcterms:W3CDTF">2016-05-06T11:15:57Z</dcterms:modified>
</cp:coreProperties>
</file>